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58"/>
  </p:notesMasterIdLst>
  <p:sldIdLst>
    <p:sldId id="256" r:id="rId2"/>
    <p:sldId id="257" r:id="rId3"/>
    <p:sldId id="258" r:id="rId4"/>
    <p:sldId id="259" r:id="rId5"/>
    <p:sldId id="337" r:id="rId6"/>
    <p:sldId id="338" r:id="rId7"/>
    <p:sldId id="339" r:id="rId8"/>
    <p:sldId id="262" r:id="rId9"/>
    <p:sldId id="342" r:id="rId10"/>
    <p:sldId id="343" r:id="rId11"/>
    <p:sldId id="344" r:id="rId12"/>
    <p:sldId id="265" r:id="rId13"/>
    <p:sldId id="350" r:id="rId14"/>
    <p:sldId id="335" r:id="rId15"/>
    <p:sldId id="336" r:id="rId16"/>
    <p:sldId id="358" r:id="rId17"/>
    <p:sldId id="359" r:id="rId18"/>
    <p:sldId id="309" r:id="rId19"/>
    <p:sldId id="362" r:id="rId20"/>
    <p:sldId id="363" r:id="rId21"/>
    <p:sldId id="364" r:id="rId22"/>
    <p:sldId id="365" r:id="rId23"/>
    <p:sldId id="260" r:id="rId24"/>
    <p:sldId id="427" r:id="rId25"/>
    <p:sldId id="553" r:id="rId26"/>
    <p:sldId id="554" r:id="rId27"/>
    <p:sldId id="269" r:id="rId28"/>
    <p:sldId id="555" r:id="rId29"/>
    <p:sldId id="560" r:id="rId30"/>
    <p:sldId id="561" r:id="rId31"/>
    <p:sldId id="277" r:id="rId32"/>
    <p:sldId id="571" r:id="rId33"/>
    <p:sldId id="303" r:id="rId34"/>
    <p:sldId id="572" r:id="rId35"/>
    <p:sldId id="499" r:id="rId36"/>
    <p:sldId id="501" r:id="rId37"/>
    <p:sldId id="502" r:id="rId38"/>
    <p:sldId id="503" r:id="rId39"/>
    <p:sldId id="576" r:id="rId40"/>
    <p:sldId id="579" r:id="rId41"/>
    <p:sldId id="580" r:id="rId42"/>
    <p:sldId id="581" r:id="rId43"/>
    <p:sldId id="582" r:id="rId44"/>
    <p:sldId id="583" r:id="rId45"/>
    <p:sldId id="584" r:id="rId46"/>
    <p:sldId id="585" r:id="rId47"/>
    <p:sldId id="586" r:id="rId48"/>
    <p:sldId id="587" r:id="rId49"/>
    <p:sldId id="588" r:id="rId50"/>
    <p:sldId id="589" r:id="rId51"/>
    <p:sldId id="590" r:id="rId52"/>
    <p:sldId id="591" r:id="rId53"/>
    <p:sldId id="592" r:id="rId54"/>
    <p:sldId id="593" r:id="rId55"/>
    <p:sldId id="594" r:id="rId56"/>
    <p:sldId id="595" r:id="rId5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2D5A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89068" autoAdjust="0"/>
  </p:normalViewPr>
  <p:slideViewPr>
    <p:cSldViewPr>
      <p:cViewPr>
        <p:scale>
          <a:sx n="50" d="100"/>
          <a:sy n="50" d="100"/>
        </p:scale>
        <p:origin x="-1728" y="-3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7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FE918-AC6E-4053-B162-3710BBBF2FC6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F4A209-7263-4703-A103-1089D8CA2D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2675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РЕЗЮМЕ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Краткое описание проекта.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Цель и задачи проекта.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Краткая характеристика предпринимателя.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Юридический статус предприятия (краткие данные о предприятии, организационно-правовая форма, адрес)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Финансовый анализ проекта.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Вклад проекта в экономику.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Термины и определения, используемые в тексте.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F4A209-7263-4703-A103-1089D8CA2D2B}" type="slidenum">
              <a:rPr lang="ru-RU" smtClean="0"/>
              <a:pPr/>
              <a:t>40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C1ABA2E-DA0B-4BEF-9973-D2DC0CE108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DA0E1C-FBA8-448C-93B3-0A257E9FDB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EF926C-85A3-4E55-961E-F2D9225105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9352FE-558C-4ED6-A1D7-AB78F6660F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C9CA7C-25E4-49A7-95C5-B4648A2211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EC3CC8-C3B3-4C69-A63E-536B68D822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93E605-D314-44A5-A3BF-69CAB1CC93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5D1EAE-850D-46A7-968E-27BAB52EBD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A47211-E1C5-4D34-8A74-49994B21C0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A565D-C632-43EA-9372-55068CCEA5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3AF8818-BC70-4B11-8E73-D9D3B82B45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3817716-2286-4BCE-8A85-08F300564A7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Бизнес-планирование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060575"/>
            <a:ext cx="7924800" cy="28082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/>
              <a:t>период реализации</a:t>
            </a:r>
          </a:p>
          <a:p>
            <a:pPr>
              <a:lnSpc>
                <a:spcPct val="90000"/>
              </a:lnSpc>
            </a:pPr>
            <a:r>
              <a:rPr lang="ru-RU"/>
              <a:t>направления развития планируемого объекта</a:t>
            </a:r>
          </a:p>
          <a:p>
            <a:pPr>
              <a:lnSpc>
                <a:spcPct val="90000"/>
              </a:lnSpc>
            </a:pPr>
            <a:r>
              <a:rPr lang="ru-RU"/>
              <a:t>характер объекта</a:t>
            </a:r>
          </a:p>
          <a:p>
            <a:pPr>
              <a:lnSpc>
                <a:spcPct val="90000"/>
              </a:lnSpc>
            </a:pPr>
            <a:r>
              <a:rPr lang="ru-RU"/>
              <a:t>источники финансирования</a:t>
            </a:r>
          </a:p>
        </p:txBody>
      </p:sp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800"/>
              <a:t>Признаки классификации видов бизнес-плана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133600"/>
            <a:ext cx="7924800" cy="3886200"/>
          </a:xfrm>
        </p:spPr>
        <p:txBody>
          <a:bodyPr/>
          <a:lstStyle/>
          <a:p>
            <a:r>
              <a:rPr lang="ru-RU"/>
              <a:t>Краткосрочные (бюджеты) – 1 год</a:t>
            </a:r>
          </a:p>
          <a:p>
            <a:r>
              <a:rPr lang="ru-RU"/>
              <a:t>Среднесрочные (более 1 года – до 3-х лет)</a:t>
            </a:r>
          </a:p>
          <a:p>
            <a:r>
              <a:rPr lang="ru-RU"/>
              <a:t>Долгосрочные (более 3-х лет – до 10 лет)</a:t>
            </a:r>
          </a:p>
        </p:txBody>
      </p:sp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800"/>
              <a:t>Виды бизнес-плана по периоду реализации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i="1"/>
              <a:t>Технико-экономическое обоснование</a:t>
            </a:r>
            <a:r>
              <a:rPr lang="ru-RU"/>
              <a:t> привлечения внешнего (заемного) капитала проекта</a:t>
            </a:r>
          </a:p>
          <a:p>
            <a:r>
              <a:rPr lang="ru-RU" i="1"/>
              <a:t>Бизнес-план реконструкции</a:t>
            </a:r>
            <a:r>
              <a:rPr lang="ru-RU"/>
              <a:t> производственного участка</a:t>
            </a:r>
          </a:p>
          <a:p>
            <a:r>
              <a:rPr lang="ru-RU" i="1"/>
              <a:t>Бизнес-план финансового оздоровления</a:t>
            </a:r>
            <a:r>
              <a:rPr lang="ru-RU"/>
              <a:t> предприятия</a:t>
            </a:r>
          </a:p>
          <a:p>
            <a:pPr>
              <a:buFont typeface="Wingdings" pitchFamily="2" charset="2"/>
              <a:buNone/>
            </a:pPr>
            <a:endParaRPr lang="ru-RU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800"/>
              <a:t>Виды бизнес-плана по направлениям развития объекта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/>
              <a:t>Этапы бизнес - планирования</a:t>
            </a:r>
          </a:p>
        </p:txBody>
      </p:sp>
      <p:sp>
        <p:nvSpPr>
          <p:cNvPr id="22118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Формирование цели и задач, информационной основы</a:t>
            </a:r>
          </a:p>
          <a:p>
            <a:r>
              <a:rPr lang="ru-RU"/>
              <a:t>Разработка плана маркетинга</a:t>
            </a:r>
          </a:p>
          <a:p>
            <a:r>
              <a:rPr lang="ru-RU"/>
              <a:t>Разработка плана капиталовложений</a:t>
            </a:r>
          </a:p>
          <a:p>
            <a:r>
              <a:rPr lang="ru-RU"/>
              <a:t>Разработка плана производства</a:t>
            </a:r>
          </a:p>
          <a:p>
            <a:r>
              <a:rPr lang="ru-RU"/>
              <a:t>Разработка организационного плана</a:t>
            </a:r>
          </a:p>
        </p:txBody>
      </p:sp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Этапы бизнес - планирования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Разработка документов экономического планирования</a:t>
            </a:r>
          </a:p>
          <a:p>
            <a:r>
              <a:rPr lang="ru-RU" dirty="0"/>
              <a:t>Разработка документов финансового планирования</a:t>
            </a:r>
          </a:p>
          <a:p>
            <a:r>
              <a:rPr lang="ru-RU" dirty="0"/>
              <a:t>Оценка эффективности проекта</a:t>
            </a:r>
          </a:p>
          <a:p>
            <a:r>
              <a:rPr lang="ru-RU" dirty="0"/>
              <a:t>Разработка управленческого решения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Этапы бизнес - планирования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844675"/>
            <a:ext cx="7924800" cy="4175125"/>
          </a:xfrm>
        </p:spPr>
        <p:txBody>
          <a:bodyPr/>
          <a:lstStyle/>
          <a:p>
            <a:r>
              <a:rPr lang="ru-RU"/>
              <a:t>Актуальность бизнес-планирования</a:t>
            </a:r>
          </a:p>
          <a:p>
            <a:r>
              <a:rPr lang="ru-RU"/>
              <a:t>Цель, задачи бизнес-планирования, взаимосвязь с корпоративной и функциональной стратегиями предприятия</a:t>
            </a:r>
          </a:p>
          <a:p>
            <a:r>
              <a:rPr lang="ru-RU"/>
              <a:t>Модель планирования</a:t>
            </a:r>
          </a:p>
        </p:txBody>
      </p:sp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350"/>
            <a:ext cx="8015288" cy="914400"/>
          </a:xfrm>
        </p:spPr>
        <p:txBody>
          <a:bodyPr/>
          <a:lstStyle/>
          <a:p>
            <a:r>
              <a:rPr lang="ru-RU"/>
              <a:t>Структура резюме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492375"/>
            <a:ext cx="7924800" cy="3527425"/>
          </a:xfrm>
        </p:spPr>
        <p:txBody>
          <a:bodyPr/>
          <a:lstStyle/>
          <a:p>
            <a:r>
              <a:rPr lang="ru-RU"/>
              <a:t>Технико-экономические показатели проекта</a:t>
            </a:r>
          </a:p>
          <a:p>
            <a:r>
              <a:rPr lang="ru-RU"/>
              <a:t>Управленческие решения по реализации бизнес-плана</a:t>
            </a:r>
          </a:p>
          <a:p>
            <a:endParaRPr lang="ru-RU"/>
          </a:p>
        </p:txBody>
      </p:sp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Структура резюме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398" name="Rectangle 14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Анализ факторов внутренней и внешней среды товарного рынка</a:t>
            </a:r>
          </a:p>
          <a:p>
            <a:r>
              <a:rPr lang="ru-RU"/>
              <a:t>Прогнозирование доли и емкости товарного рынка предприятия</a:t>
            </a:r>
          </a:p>
          <a:p>
            <a:r>
              <a:rPr lang="ru-RU"/>
              <a:t>Разработка плана продаж</a:t>
            </a:r>
          </a:p>
          <a:p>
            <a:r>
              <a:rPr lang="ru-RU"/>
              <a:t>Разработка плана ценовой политики</a:t>
            </a:r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800"/>
              <a:t>Этапы планирования маркетинга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/>
              <a:t>Планирование маркетинга проекта</a:t>
            </a:r>
          </a:p>
        </p:txBody>
      </p:sp>
      <p:sp>
        <p:nvSpPr>
          <p:cNvPr id="25088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133600"/>
            <a:ext cx="7924800" cy="3886200"/>
          </a:xfrm>
        </p:spPr>
        <p:txBody>
          <a:bodyPr/>
          <a:lstStyle/>
          <a:p>
            <a:r>
              <a:rPr lang="ru-RU"/>
              <a:t>Процесс формирования и распределения комплекса ресурсов на этапах деятельности производственного (коммерческого) предприятия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Бизнес-планирование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Оценка и прогнозирование рыночного потенциала планируемой производственной (коммерческой) деятельности на этапах жизненного цикла проекта</a:t>
            </a:r>
          </a:p>
        </p:txBody>
      </p:sp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800"/>
              <a:t>Цель планирования маркетинга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Формирование и анализ структуры товарного рынка продукции (услуг) проекта</a:t>
            </a:r>
          </a:p>
          <a:p>
            <a:r>
              <a:rPr lang="ru-RU"/>
              <a:t>Оценка рыночных индикаторов (доли, емкости рынка) проекта</a:t>
            </a:r>
          </a:p>
          <a:p>
            <a:r>
              <a:rPr lang="ru-RU"/>
              <a:t>Разработка плана продаж</a:t>
            </a:r>
          </a:p>
        </p:txBody>
      </p:sp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800"/>
              <a:t>Задачи планирования маркетинга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060575"/>
            <a:ext cx="7924800" cy="3959225"/>
          </a:xfrm>
        </p:spPr>
        <p:txBody>
          <a:bodyPr/>
          <a:lstStyle/>
          <a:p>
            <a:r>
              <a:rPr lang="ru-RU"/>
              <a:t>Анализ структуры товарного рынка</a:t>
            </a:r>
          </a:p>
          <a:p>
            <a:r>
              <a:rPr lang="ru-RU"/>
              <a:t>Сегментирование и формирование целевой группы</a:t>
            </a:r>
          </a:p>
          <a:p>
            <a:r>
              <a:rPr lang="ru-RU"/>
              <a:t>Анализ состава потенциальных  конкурентов</a:t>
            </a:r>
          </a:p>
        </p:txBody>
      </p:sp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800"/>
              <a:t>Структура плана маркетинга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Прогнозирование уровня конкурентоспособности, доли и емкости товарного рынка предприятия</a:t>
            </a:r>
          </a:p>
          <a:p>
            <a:r>
              <a:rPr lang="ru-RU"/>
              <a:t>Разработка плана продаж</a:t>
            </a:r>
          </a:p>
          <a:p>
            <a:r>
              <a:rPr lang="ru-RU"/>
              <a:t>Разработка плана ценовой политики</a:t>
            </a:r>
          </a:p>
          <a:p>
            <a:pPr>
              <a:buFont typeface="Wingdings" pitchFamily="2" charset="2"/>
              <a:buNone/>
            </a:pPr>
            <a:endParaRPr lang="ru-RU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800"/>
              <a:t>Структура плана маркетинга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/>
              <a:t>Планирование производства</a:t>
            </a:r>
          </a:p>
        </p:txBody>
      </p:sp>
      <p:sp>
        <p:nvSpPr>
          <p:cNvPr id="33280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060575"/>
            <a:ext cx="7924800" cy="3959225"/>
          </a:xfrm>
        </p:spPr>
        <p:txBody>
          <a:bodyPr/>
          <a:lstStyle/>
          <a:p>
            <a:r>
              <a:rPr lang="ru-RU"/>
              <a:t>Определение наиболее вероятного объема производства и реализации на этапах производственной (коммерческой) фазы проекта</a:t>
            </a:r>
          </a:p>
        </p:txBody>
      </p:sp>
      <p:sp>
        <p:nvSpPr>
          <p:cNvPr id="4864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800"/>
              <a:t>Цель планирования производства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42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844675"/>
            <a:ext cx="7924800" cy="41751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/>
              <a:t>Определение максимального объема производства с учетом уровня загрузки и освоения мощности</a:t>
            </a:r>
          </a:p>
          <a:p>
            <a:pPr>
              <a:lnSpc>
                <a:spcPct val="90000"/>
              </a:lnSpc>
            </a:pPr>
            <a:r>
              <a:rPr lang="ru-RU"/>
              <a:t>Корректировка плана производства с учетом емкости товарного рынка</a:t>
            </a:r>
          </a:p>
          <a:p>
            <a:pPr>
              <a:lnSpc>
                <a:spcPct val="90000"/>
              </a:lnSpc>
            </a:pPr>
            <a:r>
              <a:rPr lang="ru-RU"/>
              <a:t>Определение объема производства и реализации по элементам ассортиментного ряда</a:t>
            </a:r>
          </a:p>
        </p:txBody>
      </p:sp>
      <p:sp>
        <p:nvSpPr>
          <p:cNvPr id="4874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800"/>
              <a:t>Задачи планирования производства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Оценка полной производственной мощности</a:t>
            </a:r>
          </a:p>
          <a:p>
            <a:r>
              <a:rPr lang="ru-RU"/>
              <a:t>Корректировка мощности с учетом резерва – расчет действительной производственной мощности</a:t>
            </a:r>
          </a:p>
          <a:p>
            <a:r>
              <a:rPr lang="ru-RU"/>
              <a:t>Определение объема производства на этапах планирования с учетом графика освоения производственной мощности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800"/>
              <a:t>Этапы планирования производства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45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700213"/>
            <a:ext cx="7924800" cy="4319587"/>
          </a:xfrm>
        </p:spPr>
        <p:txBody>
          <a:bodyPr/>
          <a:lstStyle/>
          <a:p>
            <a:r>
              <a:rPr lang="ru-RU"/>
              <a:t>Корректировка производственной мощности с учетом плана маркетинга</a:t>
            </a:r>
          </a:p>
          <a:p>
            <a:r>
              <a:rPr lang="ru-RU"/>
              <a:t>Формирование плана производства и реализации на этапах производственной (коммерческой) фазы</a:t>
            </a:r>
          </a:p>
        </p:txBody>
      </p:sp>
      <p:sp>
        <p:nvSpPr>
          <p:cNvPr id="4884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800"/>
              <a:t>Этапы планирования производства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/>
              <a:t>Организационное планирование</a:t>
            </a:r>
          </a:p>
        </p:txBody>
      </p:sp>
      <p:sp>
        <p:nvSpPr>
          <p:cNvPr id="49664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2133600"/>
            <a:ext cx="8229600" cy="2765425"/>
          </a:xfrm>
        </p:spPr>
        <p:txBody>
          <a:bodyPr/>
          <a:lstStyle/>
          <a:p>
            <a:r>
              <a:rPr lang="ru-RU"/>
              <a:t>Разработка комплекса проектной документации и оценка эффективности деятельности организации на этапах жизненного цикла проекта (периода планирования)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Цель бизнес-планирования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69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7924800" cy="2333625"/>
          </a:xfrm>
        </p:spPr>
        <p:txBody>
          <a:bodyPr/>
          <a:lstStyle/>
          <a:p>
            <a:r>
              <a:rPr lang="ru-RU"/>
              <a:t>Формирование эффективной модели управления и обеспечение персоналом планируемой деятельности</a:t>
            </a:r>
          </a:p>
        </p:txBody>
      </p:sp>
      <p:sp>
        <p:nvSpPr>
          <p:cNvPr id="4986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800"/>
              <a:t>Цель организационного планирования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628775"/>
            <a:ext cx="8229600" cy="3989388"/>
          </a:xfrm>
        </p:spPr>
        <p:txBody>
          <a:bodyPr/>
          <a:lstStyle/>
          <a:p>
            <a:r>
              <a:rPr lang="ru-RU"/>
              <a:t>Планирование норм штата по производственным участкам</a:t>
            </a:r>
          </a:p>
          <a:p>
            <a:r>
              <a:rPr lang="ru-RU"/>
              <a:t>Разработка баланса рабочего времени</a:t>
            </a:r>
          </a:p>
          <a:p>
            <a:r>
              <a:rPr lang="ru-RU"/>
              <a:t>Расчет коэффициента подмены</a:t>
            </a:r>
          </a:p>
          <a:p>
            <a:r>
              <a:rPr lang="ru-RU"/>
              <a:t>Расчет явочной численности персонала</a:t>
            </a:r>
          </a:p>
          <a:p>
            <a:r>
              <a:rPr lang="ru-RU"/>
              <a:t>Расчет списочной численности персонала</a:t>
            </a:r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800"/>
              <a:t>Этапы планирования списочной численности персонала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0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/>
              <a:t>Финансовое планирование</a:t>
            </a:r>
          </a:p>
        </p:txBody>
      </p:sp>
      <p:sp>
        <p:nvSpPr>
          <p:cNvPr id="51200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2492375"/>
            <a:ext cx="8229600" cy="2405063"/>
          </a:xfrm>
        </p:spPr>
        <p:txBody>
          <a:bodyPr/>
          <a:lstStyle/>
          <a:p>
            <a:r>
              <a:rPr lang="ru-RU"/>
              <a:t>Эффективное распределение финансовых источников, включая собственный и заемный капитал, на этапах реализации проекта</a:t>
            </a:r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800"/>
              <a:t>Цель финансового планирования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Планирование текущей деятельности проекта</a:t>
            </a:r>
          </a:p>
          <a:p>
            <a:r>
              <a:rPr lang="ru-RU"/>
              <a:t>Планирование финансовых потоков проекта</a:t>
            </a:r>
          </a:p>
          <a:p>
            <a:r>
              <a:rPr lang="ru-RU"/>
              <a:t>Оценка стоимости проекта</a:t>
            </a:r>
          </a:p>
        </p:txBody>
      </p:sp>
      <p:sp>
        <p:nvSpPr>
          <p:cNvPr id="514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800"/>
              <a:t>Задачи финансового планирования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/>
              <a:t>Оценка риска проекта</a:t>
            </a:r>
          </a:p>
        </p:txBody>
      </p:sp>
      <p:sp>
        <p:nvSpPr>
          <p:cNvPr id="41472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800"/>
              <a:t>По методу оценки – количественные и качественные</a:t>
            </a:r>
          </a:p>
          <a:p>
            <a:pPr>
              <a:lnSpc>
                <a:spcPct val="90000"/>
              </a:lnSpc>
            </a:pPr>
            <a:r>
              <a:rPr lang="ru-RU" sz="2800"/>
              <a:t>По отношению к участникам проекта – внутренние и внешние</a:t>
            </a:r>
          </a:p>
          <a:p>
            <a:pPr>
              <a:lnSpc>
                <a:spcPct val="90000"/>
              </a:lnSpc>
            </a:pPr>
            <a:r>
              <a:rPr lang="ru-RU" sz="2800"/>
              <a:t>По стадиям жизненного цикла проекта – инвестиционные, производственные, коммерческие</a:t>
            </a:r>
          </a:p>
          <a:p>
            <a:pPr>
              <a:lnSpc>
                <a:spcPct val="90000"/>
              </a:lnSpc>
            </a:pPr>
            <a:r>
              <a:rPr lang="ru-RU" sz="2800"/>
              <a:t>По степени защиты  - страхуемые, не страхуемые</a:t>
            </a:r>
          </a:p>
        </p:txBody>
      </p:sp>
      <p:sp>
        <p:nvSpPr>
          <p:cNvPr id="417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Виды проектного риска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484313"/>
            <a:ext cx="7924800" cy="4030662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endParaRPr lang="ru-RU" sz="2400"/>
          </a:p>
          <a:p>
            <a:r>
              <a:rPr lang="ru-RU" sz="2800">
                <a:solidFill>
                  <a:schemeClr val="folHlink"/>
                </a:solidFill>
              </a:rPr>
              <a:t>Инвестиционная</a:t>
            </a:r>
            <a:r>
              <a:rPr lang="ru-RU" sz="2800"/>
              <a:t> стадия</a:t>
            </a:r>
          </a:p>
          <a:p>
            <a:r>
              <a:rPr lang="ru-RU" sz="2800">
                <a:solidFill>
                  <a:schemeClr val="folHlink"/>
                </a:solidFill>
              </a:rPr>
              <a:t>Неполное (отсутствие) финансирования</a:t>
            </a:r>
            <a:r>
              <a:rPr lang="ru-RU" sz="2800"/>
              <a:t> проекта участниками (недобросовестность, неустойчивое финансовое состояние)</a:t>
            </a:r>
          </a:p>
          <a:p>
            <a:r>
              <a:rPr lang="ru-RU" sz="2800"/>
              <a:t> </a:t>
            </a:r>
            <a:r>
              <a:rPr lang="ru-RU" sz="2800">
                <a:solidFill>
                  <a:srgbClr val="A81B04"/>
                </a:solidFill>
              </a:rPr>
              <a:t>Методы снижения риска</a:t>
            </a:r>
            <a:r>
              <a:rPr lang="ru-RU" sz="2800"/>
              <a:t>:</a:t>
            </a:r>
          </a:p>
          <a:p>
            <a:r>
              <a:rPr lang="ru-RU" sz="2800"/>
              <a:t>упрощение схемы финансирования – </a:t>
            </a:r>
            <a:r>
              <a:rPr lang="ru-RU" sz="2800">
                <a:solidFill>
                  <a:schemeClr val="folHlink"/>
                </a:solidFill>
              </a:rPr>
              <a:t>минимальное количество участников</a:t>
            </a:r>
          </a:p>
          <a:p>
            <a:pPr>
              <a:buFont typeface="Wingdings" pitchFamily="2" charset="2"/>
              <a:buNone/>
            </a:pPr>
            <a:endParaRPr lang="ru-RU" sz="2800"/>
          </a:p>
        </p:txBody>
      </p:sp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/>
              <a:t>Риск недофинансирования проекта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2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>
                <a:solidFill>
                  <a:schemeClr val="folHlink"/>
                </a:solidFill>
              </a:rPr>
              <a:t>Инвестиционная фаза –</a:t>
            </a:r>
            <a:r>
              <a:rPr lang="ru-RU">
                <a:solidFill>
                  <a:srgbClr val="FFFF00"/>
                </a:solidFill>
              </a:rPr>
              <a:t> </a:t>
            </a:r>
            <a:r>
              <a:rPr lang="ru-RU"/>
              <a:t>увеличение стоимости, сроков, снижение качества работ</a:t>
            </a:r>
          </a:p>
          <a:p>
            <a:pPr>
              <a:lnSpc>
                <a:spcPct val="90000"/>
              </a:lnSpc>
            </a:pPr>
            <a:r>
              <a:rPr lang="ru-RU">
                <a:solidFill>
                  <a:schemeClr val="folHlink"/>
                </a:solidFill>
              </a:rPr>
              <a:t>Невыполнение (не надлежащее выполнение) поставщиками и подрядчиками обязательств</a:t>
            </a:r>
            <a:r>
              <a:rPr lang="ru-RU"/>
              <a:t> по поставке оборудования, выполнению СМР, гарантийному обслуживанию и др.</a:t>
            </a:r>
          </a:p>
        </p:txBody>
      </p:sp>
      <p:sp>
        <p:nvSpPr>
          <p:cNvPr id="419843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476250"/>
            <a:ext cx="8015288" cy="914400"/>
          </a:xfrm>
          <a:noFill/>
          <a:ln/>
        </p:spPr>
        <p:txBody>
          <a:bodyPr anchorCtr="1">
            <a:normAutofit fontScale="90000"/>
          </a:bodyPr>
          <a:lstStyle/>
          <a:p>
            <a:r>
              <a:rPr lang="ru-RU" sz="3800"/>
              <a:t>Риск невыполнения обязательств поставщиками и подрядчиками</a:t>
            </a:r>
            <a:br>
              <a:rPr lang="ru-RU" sz="3800"/>
            </a:br>
            <a:endParaRPr lang="ru-RU" sz="3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>
                <a:solidFill>
                  <a:srgbClr val="A81B04"/>
                </a:solidFill>
              </a:rPr>
              <a:t>Методы снижения риска</a:t>
            </a:r>
            <a:r>
              <a:rPr lang="ru-RU"/>
              <a:t>:</a:t>
            </a:r>
          </a:p>
          <a:p>
            <a:r>
              <a:rPr lang="ru-RU"/>
              <a:t>Конкурсный отбор подрядчиков (поставщиков), отсутствие посредников, страхование, аккредитивы, штрафные санкции, заключенные договора на момент финансирования проекта</a:t>
            </a:r>
          </a:p>
          <a:p>
            <a:endParaRPr lang="ru-RU"/>
          </a:p>
        </p:txBody>
      </p:sp>
      <p:sp>
        <p:nvSpPr>
          <p:cNvPr id="52122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 fontScale="90000"/>
          </a:bodyPr>
          <a:lstStyle/>
          <a:p>
            <a:r>
              <a:rPr lang="ru-RU" sz="3800"/>
              <a:t/>
            </a:r>
            <a:br>
              <a:rPr lang="ru-RU" sz="3800"/>
            </a:br>
            <a:r>
              <a:rPr lang="ru-RU" sz="3800"/>
              <a:t>Риск невыполнения обязательств поставщиками и подрядчиками</a:t>
            </a:r>
            <a:br>
              <a:rPr lang="ru-RU" sz="3800"/>
            </a:br>
            <a:endParaRPr lang="ru-RU" sz="3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916113"/>
            <a:ext cx="7924800" cy="4103687"/>
          </a:xfrm>
        </p:spPr>
        <p:txBody>
          <a:bodyPr/>
          <a:lstStyle/>
          <a:p>
            <a:r>
              <a:rPr lang="ru-RU"/>
              <a:t>Разработка логико-структурной модели бизнес-плана</a:t>
            </a:r>
          </a:p>
          <a:p>
            <a:r>
              <a:rPr lang="ru-RU"/>
              <a:t>Оценка рыночного потенциала проекта</a:t>
            </a:r>
          </a:p>
          <a:p>
            <a:r>
              <a:rPr lang="ru-RU"/>
              <a:t>Определение объема, структуры и источников финансирования бизнес-плана</a:t>
            </a:r>
          </a:p>
          <a:p>
            <a:pPr>
              <a:buFont typeface="Wingdings" pitchFamily="2" charset="2"/>
              <a:buNone/>
            </a:pPr>
            <a:endParaRPr lang="ru-RU"/>
          </a:p>
          <a:p>
            <a:endParaRPr lang="ru-RU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60350"/>
            <a:ext cx="8015287" cy="914400"/>
          </a:xfrm>
        </p:spPr>
        <p:txBody>
          <a:bodyPr/>
          <a:lstStyle/>
          <a:p>
            <a:r>
              <a:rPr lang="ru-RU"/>
              <a:t>Задачи бизнес-планирования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ChangeArrowheads="1"/>
          </p:cNvSpPr>
          <p:nvPr/>
        </p:nvSpPr>
        <p:spPr bwMode="auto">
          <a:xfrm>
            <a:off x="1487533" y="1154629"/>
            <a:ext cx="6168933" cy="4747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52352" rIns="91440" bIns="3808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ПРОЕКТ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Arial" pitchFamily="34" charset="0"/>
              </a:rPr>
              <a:t>БИЗНЕС-ПЛАНА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ea typeface="Times New Roman" pitchFamily="18" charset="0"/>
                <a:cs typeface="Arial" pitchFamily="34" charset="0"/>
              </a:rPr>
              <a:t>СОСТАВЛЕН: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ea typeface="Times New Roman" pitchFamily="18" charset="0"/>
                <a:cs typeface="Arial" pitchFamily="34" charset="0"/>
              </a:rPr>
              <a:t>НАЗВАНИЕ КОМПАНИИ:</a:t>
            </a:r>
            <a:endParaRPr lang="ru-RU" sz="4000" dirty="0" smtClean="0">
              <a:solidFill>
                <a:srgbClr val="00B0F0"/>
              </a:solidFill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Место: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Дата: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69" name="Rectangle 1"/>
          <p:cNvSpPr>
            <a:spLocks noChangeArrowheads="1"/>
          </p:cNvSpPr>
          <p:nvPr/>
        </p:nvSpPr>
        <p:spPr bwMode="auto">
          <a:xfrm>
            <a:off x="899592" y="600119"/>
            <a:ext cx="7416824" cy="4962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52352" rIns="91440" bIns="3808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РЕЗЮМЕ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27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Краткое описание проекта.</a:t>
            </a:r>
            <a:endParaRPr kumimoji="0" lang="ru-RU" sz="27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27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Цель и задачи проекта.</a:t>
            </a:r>
            <a:endParaRPr kumimoji="0" lang="ru-RU" sz="27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27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Краткая характеристика предпринимателя.</a:t>
            </a:r>
            <a:endParaRPr kumimoji="0" lang="ru-RU" sz="27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27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Юридический статус предприятия (краткие данные о предприятии, организационно-правовая форма, адрес)</a:t>
            </a:r>
            <a:endParaRPr kumimoji="0" lang="ru-RU" sz="27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27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Финансовый анализ проекта.</a:t>
            </a:r>
            <a:endParaRPr kumimoji="0" lang="ru-RU" sz="27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27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Вклад проекта в экономику.</a:t>
            </a:r>
            <a:endParaRPr kumimoji="0" lang="ru-RU" sz="27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27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Термины и определения, используемые в тексте.</a:t>
            </a:r>
            <a:endParaRPr kumimoji="0" lang="ru-RU" sz="27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83567" y="3212976"/>
          <a:ext cx="7776865" cy="2523744"/>
        </p:xfrm>
        <a:graphic>
          <a:graphicData uri="http://schemas.openxmlformats.org/drawingml/2006/table">
            <a:tbl>
              <a:tblPr/>
              <a:tblGrid>
                <a:gridCol w="3165139"/>
                <a:gridCol w="1537520"/>
                <a:gridCol w="1536686"/>
                <a:gridCol w="15375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Критерий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Собств. гостиница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Конкурент 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Конкурент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Цена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Качество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Сервис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Месторасположение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Оборудование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Безопасность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4145" name="Rectangle 1"/>
          <p:cNvSpPr>
            <a:spLocks noChangeArrowheads="1"/>
          </p:cNvSpPr>
          <p:nvPr/>
        </p:nvSpPr>
        <p:spPr bwMode="auto">
          <a:xfrm>
            <a:off x="827584" y="692696"/>
            <a:ext cx="7056784" cy="2839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52352" rIns="91440" bIns="3808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ПЛАН МАРКЕТИНГА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Описание услуги.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Сравнение предоставляемой услуги с услугами конкурентов.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7" name="Rectangle 1"/>
          <p:cNvSpPr>
            <a:spLocks noChangeArrowheads="1"/>
          </p:cNvSpPr>
          <p:nvPr/>
        </p:nvSpPr>
        <p:spPr bwMode="auto">
          <a:xfrm>
            <a:off x="467545" y="456928"/>
            <a:ext cx="8424936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tabLst>
                <a:tab pos="228600" algn="l"/>
              </a:tabLst>
            </a:pPr>
            <a:r>
              <a:rPr lang="ru-RU" sz="4000" b="1" dirty="0" smtClean="0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1. ПЛАН МАРКЕТИНГА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Сегмент рынка (клиенты)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Общая величина спроса.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Цена услуги.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Прогноз объема продаж.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Средства маркетинга (реклама, сбыт).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Стратегии маркетинга.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lang="ru-RU" sz="4000" dirty="0" smtClean="0">
                <a:solidFill>
                  <a:srgbClr val="00B0F0"/>
                </a:solidFill>
                <a:cs typeface="Arial" pitchFamily="34" charset="0"/>
              </a:rPr>
              <a:t>Бюджет маркетинга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115616" y="3645024"/>
          <a:ext cx="7200800" cy="2074990"/>
        </p:xfrm>
        <a:graphic>
          <a:graphicData uri="http://schemas.openxmlformats.org/drawingml/2006/table">
            <a:tbl>
              <a:tblPr/>
              <a:tblGrid>
                <a:gridCol w="2403461"/>
                <a:gridCol w="1149032"/>
                <a:gridCol w="1488067"/>
                <a:gridCol w="910971"/>
                <a:gridCol w="1249269"/>
              </a:tblGrid>
              <a:tr h="4821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основных средств и оборудования</a:t>
                      </a:r>
                    </a:p>
                  </a:txBody>
                  <a:tcPr marL="67387" marR="67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Цена за единицу</a:t>
                      </a:r>
                    </a:p>
                  </a:txBody>
                  <a:tcPr marL="67387" marR="67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Количество единиц</a:t>
                      </a:r>
                    </a:p>
                  </a:txBody>
                  <a:tcPr marL="67387" marR="67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Всего </a:t>
                      </a:r>
                    </a:p>
                  </a:txBody>
                  <a:tcPr marL="67387" marR="67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Условия покупки</a:t>
                      </a:r>
                    </a:p>
                  </a:txBody>
                  <a:tcPr marL="67387" marR="67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0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387" marR="67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387" marR="67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387" marR="67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387" marR="67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387" marR="67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0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387" marR="67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387" marR="67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387" marR="67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387" marR="67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387" marR="67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0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387" marR="67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387" marR="67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387" marR="67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387" marR="67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387" marR="67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8241" name="Rectangle 1"/>
          <p:cNvSpPr>
            <a:spLocks noChangeArrowheads="1"/>
          </p:cNvSpPr>
          <p:nvPr/>
        </p:nvSpPr>
        <p:spPr bwMode="auto">
          <a:xfrm>
            <a:off x="827584" y="836712"/>
            <a:ext cx="7344816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ПЛАН ПРОИЗВОДСТВА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Производственный процесс.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Техническое оснащение предприятия.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Основные средства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            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64288" y="5733256"/>
            <a:ext cx="14854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prstClr val="black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ru-RU" sz="3200" dirty="0" smtClean="0">
                <a:solidFill>
                  <a:srgbClr val="00B0F0"/>
                </a:solidFill>
                <a:ea typeface="Times New Roman" pitchFamily="18" charset="0"/>
                <a:cs typeface="Arial" pitchFamily="34" charset="0"/>
              </a:rPr>
              <a:t>Итого:</a:t>
            </a:r>
            <a:endParaRPr lang="ru-RU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971600" y="3645024"/>
          <a:ext cx="7488832" cy="2498471"/>
        </p:xfrm>
        <a:graphic>
          <a:graphicData uri="http://schemas.openxmlformats.org/drawingml/2006/table">
            <a:tbl>
              <a:tblPr/>
              <a:tblGrid>
                <a:gridCol w="2499599"/>
                <a:gridCol w="1194993"/>
                <a:gridCol w="1195760"/>
                <a:gridCol w="1299240"/>
                <a:gridCol w="1299240"/>
              </a:tblGrid>
              <a:tr h="12054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основных средств и оборудования</a:t>
                      </a:r>
                    </a:p>
                  </a:txBody>
                  <a:tcPr marL="67387" marR="67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Стоимость </a:t>
                      </a:r>
                    </a:p>
                  </a:txBody>
                  <a:tcPr marL="67387" marR="67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Срок службы</a:t>
                      </a:r>
                    </a:p>
                  </a:txBody>
                  <a:tcPr marL="67387" marR="67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Сумма амортизационных отчислений в месяц</a:t>
                      </a:r>
                    </a:p>
                  </a:txBody>
                  <a:tcPr marL="67387" marR="67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Сумма амортизационных отчислений в год</a:t>
                      </a:r>
                    </a:p>
                  </a:txBody>
                  <a:tcPr marL="67387" marR="67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0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387" marR="67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387" marR="67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387" marR="67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387" marR="67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387" marR="67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0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387" marR="67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387" marR="67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387" marR="67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387" marR="67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387" marR="67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0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387" marR="67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387" marR="67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387" marR="67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387" marR="67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387" marR="67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0289" name="Rectangle 1"/>
          <p:cNvSpPr>
            <a:spLocks noChangeArrowheads="1"/>
          </p:cNvSpPr>
          <p:nvPr/>
        </p:nvSpPr>
        <p:spPr bwMode="auto">
          <a:xfrm>
            <a:off x="611560" y="692696"/>
            <a:ext cx="7992888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tabLst>
                <a:tab pos="228600" algn="l"/>
              </a:tabLst>
            </a:pPr>
            <a:r>
              <a:rPr lang="ru-RU" sz="3600" dirty="0" smtClean="0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2. ПЛАН ПРОИЗВОДСТВА</a:t>
            </a:r>
            <a:endParaRPr lang="ru-RU" sz="3600" dirty="0" smtClean="0">
              <a:solidFill>
                <a:srgbClr val="FF0000"/>
              </a:solidFill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Срок службы основных средств.                                                            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Техническое обслуживание и ремонт.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Используемая мощность (коэффициент загрузки).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55577" y="1628800"/>
          <a:ext cx="7632847" cy="4121850"/>
        </p:xfrm>
        <a:graphic>
          <a:graphicData uri="http://schemas.openxmlformats.org/drawingml/2006/table">
            <a:tbl>
              <a:tblPr/>
              <a:tblGrid>
                <a:gridCol w="1635116"/>
                <a:gridCol w="876366"/>
                <a:gridCol w="980916"/>
                <a:gridCol w="980916"/>
                <a:gridCol w="980147"/>
                <a:gridCol w="980916"/>
                <a:gridCol w="1198470"/>
              </a:tblGrid>
              <a:tr h="18522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Персонал </a:t>
                      </a:r>
                    </a:p>
                  </a:txBody>
                  <a:tcPr marL="66308" marR="663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Количество </a:t>
                      </a:r>
                    </a:p>
                  </a:txBody>
                  <a:tcPr marL="66308" marR="663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Заработная плата на 1-го  в месяц</a:t>
                      </a:r>
                    </a:p>
                  </a:txBody>
                  <a:tcPr marL="66308" marR="663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Доплата к зарплате </a:t>
                      </a:r>
                    </a:p>
                  </a:txBody>
                  <a:tcPr marL="66308" marR="663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Итого заработная плата на 1-го  в месяц</a:t>
                      </a:r>
                    </a:p>
                  </a:txBody>
                  <a:tcPr marL="66308" marR="663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Итого заработная плата на 1-го  в год</a:t>
                      </a:r>
                    </a:p>
                  </a:txBody>
                  <a:tcPr marL="66308" marR="663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ФСЗН + 1% (26 %)</a:t>
                      </a:r>
                    </a:p>
                  </a:txBody>
                  <a:tcPr marL="66308" marR="663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703"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Администрация </a:t>
                      </a:r>
                    </a:p>
                  </a:txBody>
                  <a:tcPr marL="66308" marR="663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87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08" marR="663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08" marR="663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08" marR="663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08" marR="663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08" marR="663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08" marR="663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08" marR="663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7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08" marR="663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08" marR="663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08" marR="663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08" marR="663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08" marR="663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08" marR="663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08" marR="663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703"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Обслуживающий персонал</a:t>
                      </a:r>
                    </a:p>
                  </a:txBody>
                  <a:tcPr marL="66308" marR="663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87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08" marR="663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08" marR="663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08" marR="663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08" marR="663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08" marR="663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08" marR="663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08" marR="663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7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08" marR="663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08" marR="663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08" marR="663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08" marR="663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08" marR="663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08" marR="663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08" marR="663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1313" name="Rectangle 1"/>
          <p:cNvSpPr>
            <a:spLocks noChangeArrowheads="1"/>
          </p:cNvSpPr>
          <p:nvPr/>
        </p:nvSpPr>
        <p:spPr bwMode="auto">
          <a:xfrm>
            <a:off x="827584" y="478414"/>
            <a:ext cx="7056784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tabLst>
                <a:tab pos="228600" algn="l"/>
              </a:tabLst>
            </a:pPr>
            <a:r>
              <a:rPr lang="ru-RU" sz="3200" dirty="0" smtClean="0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2. ПЛАН ПРОИЗВОДСТВА</a:t>
            </a:r>
            <a:endParaRPr lang="ru-RU" sz="3200" dirty="0" smtClean="0">
              <a:solidFill>
                <a:srgbClr val="FF0000"/>
              </a:solidFill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Оплата труда.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        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580112" y="5911019"/>
            <a:ext cx="288031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prstClr val="black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ru-RU" sz="3200" dirty="0" smtClean="0">
                <a:solidFill>
                  <a:srgbClr val="00B0F0"/>
                </a:solidFill>
                <a:ea typeface="Times New Roman" pitchFamily="18" charset="0"/>
                <a:cs typeface="Arial" pitchFamily="34" charset="0"/>
              </a:rPr>
              <a:t>Итого:</a:t>
            </a:r>
            <a:endParaRPr lang="ru-RU" sz="32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67545" y="2447544"/>
          <a:ext cx="8352927" cy="3331274"/>
        </p:xfrm>
        <a:graphic>
          <a:graphicData uri="http://schemas.openxmlformats.org/drawingml/2006/table">
            <a:tbl>
              <a:tblPr/>
              <a:tblGrid>
                <a:gridCol w="2149509"/>
                <a:gridCol w="1378882"/>
                <a:gridCol w="1725774"/>
                <a:gridCol w="1298562"/>
                <a:gridCol w="1800200"/>
              </a:tblGrid>
              <a:tr h="7125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Наименования сырья и расходных материалов</a:t>
                      </a:r>
                    </a:p>
                  </a:txBody>
                  <a:tcPr marL="66388" marR="66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Цена за единицу</a:t>
                      </a:r>
                    </a:p>
                  </a:txBody>
                  <a:tcPr marL="66388" marR="66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Требуемое количество</a:t>
                      </a:r>
                    </a:p>
                  </a:txBody>
                  <a:tcPr marL="66388" marR="66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Общие расходы</a:t>
                      </a:r>
                    </a:p>
                  </a:txBody>
                  <a:tcPr marL="66388" marR="66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Поставщики </a:t>
                      </a:r>
                    </a:p>
                  </a:txBody>
                  <a:tcPr marL="66388" marR="66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5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88" marR="66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88" marR="66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88" marR="66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88" marR="66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88" marR="66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5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88" marR="66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88" marR="66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88" marR="66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88" marR="66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88" marR="66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5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88" marR="66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88" marR="66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88" marR="66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88" marR="66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88" marR="66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5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88" marR="66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88" marR="66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88" marR="66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88" marR="66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88" marR="66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2337" name="Rectangle 1"/>
          <p:cNvSpPr>
            <a:spLocks noChangeArrowheads="1"/>
          </p:cNvSpPr>
          <p:nvPr/>
        </p:nvSpPr>
        <p:spPr bwMode="auto">
          <a:xfrm>
            <a:off x="611560" y="836712"/>
            <a:ext cx="7808356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tabLst>
                <a:tab pos="228600" algn="l"/>
              </a:tabLst>
            </a:pPr>
            <a:r>
              <a:rPr lang="ru-RU" sz="3200" dirty="0" smtClean="0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2. ПЛАН ПРОИЗВОДСТВА</a:t>
            </a:r>
            <a:endParaRPr lang="ru-RU" sz="3200" dirty="0" smtClean="0">
              <a:solidFill>
                <a:srgbClr val="FF0000"/>
              </a:solidFill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Потребность в сырье и материале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 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380312" y="6021288"/>
            <a:ext cx="13716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B0F0"/>
                </a:solidFill>
                <a:ea typeface="Times New Roman" pitchFamily="18" charset="0"/>
                <a:cs typeface="Arial" pitchFamily="34" charset="0"/>
              </a:rPr>
              <a:t>Итого:</a:t>
            </a:r>
            <a:endParaRPr lang="ru-RU" sz="32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95536" y="1588770"/>
          <a:ext cx="8064896" cy="4630928"/>
        </p:xfrm>
        <a:graphic>
          <a:graphicData uri="http://schemas.openxmlformats.org/drawingml/2006/table">
            <a:tbl>
              <a:tblPr/>
              <a:tblGrid>
                <a:gridCol w="4104855"/>
                <a:gridCol w="1923745"/>
                <a:gridCol w="2036296"/>
              </a:tblGrid>
              <a:tr h="2373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Вид затрат</a:t>
                      </a: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Затраты в месяц</a:t>
                      </a: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Затраты в год</a:t>
                      </a: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3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Аренда земли</a:t>
                      </a: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3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Аренда помещения</a:t>
                      </a: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3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Канцелярские расходы</a:t>
                      </a: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3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Транспортные расходы</a:t>
                      </a: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3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Амортизация оборудования</a:t>
                      </a: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21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Стоимость обслуживания: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Электричество, вода, коммунальные услуги и пр.</a:t>
                      </a: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7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Затраты на техническое обслуживание и ремонт оборудования</a:t>
                      </a: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3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Расходы на маркетинг</a:t>
                      </a: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7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Затраты на средства связи (телефон, факс, интернет)</a:t>
                      </a: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3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Прочие накладные расходы (15%)</a:t>
                      </a: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348" marR="66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3361" name="Rectangle 1"/>
          <p:cNvSpPr>
            <a:spLocks noChangeArrowheads="1"/>
          </p:cNvSpPr>
          <p:nvPr/>
        </p:nvSpPr>
        <p:spPr bwMode="auto">
          <a:xfrm>
            <a:off x="611560" y="272841"/>
            <a:ext cx="8532440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  <a:tabLst>
                <a:tab pos="228600" algn="l"/>
              </a:tabLst>
            </a:pPr>
            <a:r>
              <a:rPr lang="ru-RU" sz="3600" dirty="0" smtClean="0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2. ПЛАН ПРОИЗВОДСТВА</a:t>
            </a:r>
            <a:endParaRPr lang="ru-RU" sz="3600" dirty="0" smtClean="0">
              <a:solidFill>
                <a:srgbClr val="FF0000"/>
              </a:solidFill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Накладные расходы.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  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300192" y="6273225"/>
            <a:ext cx="22663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B0F0"/>
                </a:solidFill>
                <a:ea typeface="Times New Roman" pitchFamily="18" charset="0"/>
                <a:cs typeface="Arial" pitchFamily="34" charset="0"/>
              </a:rPr>
              <a:t> Итого</a:t>
            </a:r>
            <a:r>
              <a:rPr lang="ru-RU" sz="1400" dirty="0" smtClean="0">
                <a:solidFill>
                  <a:srgbClr val="00B0F0"/>
                </a:solidFill>
                <a:ea typeface="Times New Roman" pitchFamily="18" charset="0"/>
                <a:cs typeface="Arial" pitchFamily="34" charset="0"/>
              </a:rPr>
              <a:t>:</a:t>
            </a:r>
            <a:endParaRPr lang="ru-RU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5" name="Rectangle 1"/>
          <p:cNvSpPr>
            <a:spLocks noChangeArrowheads="1"/>
          </p:cNvSpPr>
          <p:nvPr/>
        </p:nvSpPr>
        <p:spPr bwMode="auto">
          <a:xfrm rot="10800000" flipV="1">
            <a:off x="395536" y="1162643"/>
            <a:ext cx="828092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tabLst>
                <a:tab pos="228600" algn="l"/>
              </a:tabLst>
            </a:pPr>
            <a:r>
              <a:rPr lang="ru-RU" sz="4000" dirty="0" smtClean="0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2. ПЛАН ПРОИЗВОДСТВА</a:t>
            </a:r>
            <a:endParaRPr lang="ru-RU" sz="4000" dirty="0" smtClean="0">
              <a:solidFill>
                <a:srgbClr val="FF0000"/>
              </a:solidFill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Себестоимость услуги.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Затраты на оплату труда + потребность в сырье и материале + накладные расходы / количество услуг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Определение производственного потенциала (на основе резерва загрузки производственной мощности) планирования </a:t>
            </a:r>
          </a:p>
          <a:p>
            <a:r>
              <a:rPr lang="ru-RU"/>
              <a:t>Определение потребности и формирование состава персонала проекта</a:t>
            </a:r>
          </a:p>
          <a:p>
            <a:endParaRPr lang="ru-RU"/>
          </a:p>
        </p:txBody>
      </p:sp>
      <p:sp>
        <p:nvSpPr>
          <p:cNvPr id="20582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ru-RU"/>
              <a:t>Задачи бизнес-планирования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95535" y="4797153"/>
          <a:ext cx="8136903" cy="1624412"/>
        </p:xfrm>
        <a:graphic>
          <a:graphicData uri="http://schemas.openxmlformats.org/drawingml/2006/table">
            <a:tbl>
              <a:tblPr/>
              <a:tblGrid>
                <a:gridCol w="2588111"/>
                <a:gridCol w="1764960"/>
                <a:gridCol w="472979"/>
                <a:gridCol w="472979"/>
                <a:gridCol w="472979"/>
                <a:gridCol w="472979"/>
                <a:gridCol w="472979"/>
                <a:gridCol w="472979"/>
                <a:gridCol w="472979"/>
                <a:gridCol w="472979"/>
              </a:tblGrid>
              <a:tr h="33900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Виды деятельности</a:t>
                      </a: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Время (дни, недели, месяцы)</a:t>
                      </a: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900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Ответственные </a:t>
                      </a: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1</a:t>
                      </a: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2</a:t>
                      </a: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3</a:t>
                      </a: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4</a:t>
                      </a: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5</a:t>
                      </a: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6</a:t>
                      </a: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7</a:t>
                      </a: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8</a:t>
                      </a: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0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0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0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7139" marR="671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5409" name="Rectangle 1"/>
          <p:cNvSpPr>
            <a:spLocks noChangeArrowheads="1"/>
          </p:cNvSpPr>
          <p:nvPr/>
        </p:nvSpPr>
        <p:spPr bwMode="auto">
          <a:xfrm>
            <a:off x="395536" y="368464"/>
            <a:ext cx="8496944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altLang="zh-CN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3.ПЛАН ОРГАНИЗАЦИИ И МЕНЕДЖМЕНТА</a:t>
            </a:r>
            <a:endParaRPr kumimoji="0" lang="ru-RU" altLang="zh-CN" sz="3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altLang="zh-CN" sz="36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Организационно-правовая форма бизнеса.</a:t>
            </a:r>
            <a:endParaRPr kumimoji="0" lang="ru-RU" altLang="zh-CN" sz="36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altLang="zh-CN" sz="36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Организационная структура бизнеса.</a:t>
            </a:r>
            <a:endParaRPr kumimoji="0" lang="ru-RU" altLang="zh-CN" sz="36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altLang="zh-CN" sz="36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Опыт предпринимателя в бизнесе и его квалификация.</a:t>
            </a:r>
            <a:endParaRPr kumimoji="0" lang="ru-RU" altLang="zh-CN" sz="36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altLang="zh-CN" sz="36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Предоперационная деятельность.</a:t>
            </a:r>
            <a:endParaRPr kumimoji="0" lang="ru-RU" altLang="zh-CN" sz="36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kumimoji="0" lang="ru-RU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39552" y="2348880"/>
          <a:ext cx="8280920" cy="825691"/>
        </p:xfrm>
        <a:graphic>
          <a:graphicData uri="http://schemas.openxmlformats.org/drawingml/2006/table">
            <a:tbl>
              <a:tblPr/>
              <a:tblGrid>
                <a:gridCol w="5315784"/>
                <a:gridCol w="2965136"/>
              </a:tblGrid>
              <a:tr h="24079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Статьи затрат</a:t>
                      </a:r>
                    </a:p>
                  </a:txBody>
                  <a:tcPr marL="67304" marR="673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Стоимость </a:t>
                      </a:r>
                    </a:p>
                  </a:txBody>
                  <a:tcPr marL="67304" marR="673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79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7304" marR="673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7304" marR="673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83568" y="4077072"/>
          <a:ext cx="8136904" cy="1682496"/>
        </p:xfrm>
        <a:graphic>
          <a:graphicData uri="http://schemas.openxmlformats.org/drawingml/2006/table">
            <a:tbl>
              <a:tblPr/>
              <a:tblGrid>
                <a:gridCol w="4162448"/>
                <a:gridCol w="3974456"/>
              </a:tblGrid>
              <a:tr h="94692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Виды рисков</a:t>
                      </a:r>
                    </a:p>
                  </a:txBody>
                  <a:tcPr marL="67304" marR="673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Мероприятия по снижению риска</a:t>
                      </a:r>
                    </a:p>
                  </a:txBody>
                  <a:tcPr marL="67304" marR="673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23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7304" marR="673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7304" marR="673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6433" name="Rectangle 1"/>
          <p:cNvSpPr>
            <a:spLocks noChangeArrowheads="1"/>
          </p:cNvSpPr>
          <p:nvPr/>
        </p:nvSpPr>
        <p:spPr bwMode="auto">
          <a:xfrm>
            <a:off x="467544" y="548680"/>
            <a:ext cx="7704856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  <a:tabLst>
                <a:tab pos="228600" algn="l"/>
              </a:tabLst>
            </a:pPr>
            <a:r>
              <a:rPr lang="ru-RU" altLang="zh-CN" sz="3600" dirty="0" smtClean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3.ПЛАН ОРГАНИЗАЦИИ И МЕНЕДЖМЕНТА</a:t>
            </a:r>
            <a:endParaRPr lang="ru-RU" altLang="zh-CN" sz="3600" dirty="0" smtClean="0">
              <a:solidFill>
                <a:srgbClr val="FF0000"/>
              </a:solidFill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altLang="zh-CN" sz="36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Предоперационные расходы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endParaRPr kumimoji="0" lang="ru-RU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3429000"/>
            <a:ext cx="69778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>
              <a:buFontTx/>
              <a:buChar char="•"/>
              <a:tabLst>
                <a:tab pos="228600" algn="l"/>
              </a:tabLst>
            </a:pPr>
            <a:r>
              <a:rPr lang="ru-RU" altLang="zh-CN" sz="3600" dirty="0" smtClean="0">
                <a:solidFill>
                  <a:srgbClr val="00B0F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Прогнозирование рисков. </a:t>
            </a:r>
            <a:endParaRPr lang="ru-RU" altLang="zh-CN" sz="3600" dirty="0" smtClean="0">
              <a:solidFill>
                <a:srgbClr val="00B0F0"/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39552" y="1466088"/>
          <a:ext cx="8280921" cy="4732020"/>
        </p:xfrm>
        <a:graphic>
          <a:graphicData uri="http://schemas.openxmlformats.org/drawingml/2006/table">
            <a:tbl>
              <a:tblPr/>
              <a:tblGrid>
                <a:gridCol w="3360791"/>
                <a:gridCol w="1679549"/>
                <a:gridCol w="1680395"/>
                <a:gridCol w="1560186"/>
              </a:tblGrid>
              <a:tr h="48159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7304" marR="673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Собственный капитал</a:t>
                      </a:r>
                    </a:p>
                  </a:txBody>
                  <a:tcPr marL="67304" marR="673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Кредит </a:t>
                      </a:r>
                    </a:p>
                  </a:txBody>
                  <a:tcPr marL="67304" marR="673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Итого </a:t>
                      </a:r>
                    </a:p>
                  </a:txBody>
                  <a:tcPr marL="67304" marR="673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559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Основные фонды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Земля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Здания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Механизмы и оборудование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Мебель и приспособления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Транспортные средства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Прочие </a:t>
                      </a:r>
                    </a:p>
                  </a:txBody>
                  <a:tcPr marL="67304" marR="673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7304" marR="673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7304" marR="673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7304" marR="673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79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Итого </a:t>
                      </a:r>
                    </a:p>
                  </a:txBody>
                  <a:tcPr marL="67304" marR="673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7304" marR="673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7304" marR="673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7304" marR="673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79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Предоперационные расходы </a:t>
                      </a:r>
                    </a:p>
                  </a:txBody>
                  <a:tcPr marL="67304" marR="673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7304" marR="673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7304" marR="673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7304" marR="673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79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Итого </a:t>
                      </a:r>
                    </a:p>
                  </a:txBody>
                  <a:tcPr marL="67304" marR="673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7304" marR="673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7304" marR="673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7304" marR="673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159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Общая потребность в капитале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(стоимость проекта)</a:t>
                      </a:r>
                    </a:p>
                  </a:txBody>
                  <a:tcPr marL="67304" marR="673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7304" marR="673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7304" marR="673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7304" marR="673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79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Соотношение %</a:t>
                      </a:r>
                    </a:p>
                  </a:txBody>
                  <a:tcPr marL="67304" marR="673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7304" marR="673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7304" marR="673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7304" marR="673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7457" name="Rectangle 1"/>
          <p:cNvSpPr>
            <a:spLocks noChangeArrowheads="1"/>
          </p:cNvSpPr>
          <p:nvPr/>
        </p:nvSpPr>
        <p:spPr bwMode="auto">
          <a:xfrm>
            <a:off x="539552" y="256292"/>
            <a:ext cx="828092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altLang="zh-CN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4. ФИНАНСОВЫЙ ПЛАН</a:t>
            </a:r>
            <a:endParaRPr kumimoji="0" lang="ru-RU" altLang="zh-CN" sz="3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altLang="zh-CN" sz="36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Потребность в денежных средствах</a:t>
            </a:r>
            <a:endParaRPr kumimoji="0" lang="ru-RU" altLang="zh-CN" sz="36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95536" y="1124744"/>
          <a:ext cx="8424935" cy="5486400"/>
        </p:xfrm>
        <a:graphic>
          <a:graphicData uri="http://schemas.openxmlformats.org/drawingml/2006/table">
            <a:tbl>
              <a:tblPr/>
              <a:tblGrid>
                <a:gridCol w="1182446"/>
                <a:gridCol w="6124896"/>
                <a:gridCol w="1117593"/>
              </a:tblGrid>
              <a:tr h="30705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Статьи </a:t>
                      </a: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Сумма</a:t>
                      </a: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05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Чистый объем продаж</a:t>
                      </a: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05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Минус </a:t>
                      </a: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Прямые затраты на себестоимость</a:t>
                      </a: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05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= </a:t>
                      </a: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Валовая прибыль</a:t>
                      </a: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05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Минус </a:t>
                      </a: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Операционные расходы</a:t>
                      </a: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05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Минус </a:t>
                      </a: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Общие издержки</a:t>
                      </a: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05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= </a:t>
                      </a: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Операционная прибыль</a:t>
                      </a: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05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Плюс </a:t>
                      </a: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Проценты к получению</a:t>
                      </a: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05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Минус </a:t>
                      </a: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Проценты к выплате</a:t>
                      </a: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05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Плюс</a:t>
                      </a: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Другие </a:t>
                      </a:r>
                      <a:r>
                        <a:rPr lang="ru-RU" sz="16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внереализационные</a:t>
                      </a:r>
                      <a:r>
                        <a:rPr lang="ru-RU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 доходы</a:t>
                      </a: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05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Минус </a:t>
                      </a: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Другие </a:t>
                      </a:r>
                      <a:r>
                        <a:rPr lang="ru-RU" sz="16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внереализационные</a:t>
                      </a:r>
                      <a:r>
                        <a:rPr lang="ru-RU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 расходы</a:t>
                      </a: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05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Минус </a:t>
                      </a: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Налоги </a:t>
                      </a: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05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=</a:t>
                      </a: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Прибыль до налогообложения</a:t>
                      </a: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05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Минус </a:t>
                      </a: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Налог на прибыль</a:t>
                      </a: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05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=</a:t>
                      </a: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Чистая прибыль (убыток)</a:t>
                      </a: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8481" name="Rectangle 1"/>
          <p:cNvSpPr>
            <a:spLocks noChangeArrowheads="1"/>
          </p:cNvSpPr>
          <p:nvPr/>
        </p:nvSpPr>
        <p:spPr bwMode="auto">
          <a:xfrm>
            <a:off x="467544" y="0"/>
            <a:ext cx="8136904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tabLst>
                <a:tab pos="228600" algn="l"/>
              </a:tabLst>
            </a:pPr>
            <a:r>
              <a:rPr lang="ru-RU" altLang="zh-CN" sz="3600" dirty="0" smtClean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4. ФИНАНСОВЫЙ ПЛАН</a:t>
            </a:r>
            <a:endParaRPr lang="ru-RU" altLang="zh-CN" sz="3600" dirty="0" smtClean="0">
              <a:solidFill>
                <a:srgbClr val="FF0000"/>
              </a:solidFill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altLang="zh-CN" sz="32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Отчет о прибылях и убытках</a:t>
            </a:r>
            <a:endParaRPr kumimoji="0" lang="ru-RU" altLang="zh-CN" sz="32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5" name="Rectangle 1"/>
          <p:cNvSpPr>
            <a:spLocks noChangeArrowheads="1"/>
          </p:cNvSpPr>
          <p:nvPr/>
        </p:nvSpPr>
        <p:spPr bwMode="auto">
          <a:xfrm>
            <a:off x="467544" y="1463008"/>
            <a:ext cx="8136904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endParaRPr kumimoji="0" lang="ru-RU" altLang="zh-CN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altLang="zh-CN" sz="36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Отчет о движении денежных средств</a:t>
            </a:r>
            <a:endParaRPr kumimoji="0" lang="ru-RU" altLang="zh-CN" sz="36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7544" y="3207256"/>
          <a:ext cx="7992887" cy="2456308"/>
        </p:xfrm>
        <a:graphic>
          <a:graphicData uri="http://schemas.openxmlformats.org/drawingml/2006/table">
            <a:tbl>
              <a:tblPr/>
              <a:tblGrid>
                <a:gridCol w="4049491"/>
                <a:gridCol w="930354"/>
                <a:gridCol w="1041344"/>
                <a:gridCol w="1041344"/>
                <a:gridCol w="930354"/>
              </a:tblGrid>
              <a:tr h="24050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Статьи баланса</a:t>
                      </a:r>
                    </a:p>
                  </a:txBody>
                  <a:tcPr marL="67222" marR="67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1 кв.</a:t>
                      </a:r>
                    </a:p>
                  </a:txBody>
                  <a:tcPr marL="67222" marR="67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2 кв.</a:t>
                      </a:r>
                    </a:p>
                  </a:txBody>
                  <a:tcPr marL="67222" marR="67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3кв.</a:t>
                      </a:r>
                    </a:p>
                  </a:txBody>
                  <a:tcPr marL="67222" marR="67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4 кв.</a:t>
                      </a:r>
                    </a:p>
                  </a:txBody>
                  <a:tcPr marL="67222" marR="67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50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1. Текущие активы:</a:t>
                      </a:r>
                      <a:endParaRPr lang="ru-RU" sz="24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7222" marR="67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7222" marR="67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7222" marR="67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7222" marR="67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7222" marR="67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50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19. СУММАРНЫЙ АКТИВ</a:t>
                      </a:r>
                      <a:endParaRPr lang="ru-RU" sz="24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7222" marR="67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7222" marR="67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7222" marR="67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7222" marR="67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7222" marR="67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50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20. Текущие обязательства:</a:t>
                      </a:r>
                      <a:endParaRPr lang="ru-RU" sz="24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7222" marR="67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7222" marR="67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7222" marR="67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7222" marR="67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7222" marR="67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50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30. СУММАРНЫЙ ПАССИВ</a:t>
                      </a:r>
                      <a:endParaRPr lang="ru-RU" sz="24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7222" marR="67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7222" marR="67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7222" marR="67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7222" marR="67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7222" marR="67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9507" name="Rectangle 3"/>
          <p:cNvSpPr>
            <a:spLocks noChangeArrowheads="1"/>
          </p:cNvSpPr>
          <p:nvPr/>
        </p:nvSpPr>
        <p:spPr bwMode="auto">
          <a:xfrm>
            <a:off x="611560" y="2227076"/>
            <a:ext cx="741682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altLang="zh-CN" sz="36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Балансовый отчет</a:t>
            </a:r>
            <a:endParaRPr kumimoji="0" lang="ru-RU" altLang="zh-CN" sz="36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kumimoji="0" lang="ru-RU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1052736"/>
            <a:ext cx="7920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28600" algn="l"/>
              </a:tabLst>
            </a:pPr>
            <a:r>
              <a:rPr lang="ru-RU" altLang="zh-CN" sz="3600" dirty="0" smtClean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4. ФИНАНСОВЫЙ ПЛАН</a:t>
            </a:r>
            <a:endParaRPr lang="ru-RU" altLang="zh-CN" sz="3600" dirty="0" smtClean="0">
              <a:solidFill>
                <a:srgbClr val="FF0000"/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23528" y="1628800"/>
          <a:ext cx="8280921" cy="2926080"/>
        </p:xfrm>
        <a:graphic>
          <a:graphicData uri="http://schemas.openxmlformats.org/drawingml/2006/table">
            <a:tbl>
              <a:tblPr/>
              <a:tblGrid>
                <a:gridCol w="2757206"/>
                <a:gridCol w="1078870"/>
                <a:gridCol w="838746"/>
                <a:gridCol w="963881"/>
                <a:gridCol w="963881"/>
                <a:gridCol w="838746"/>
                <a:gridCol w="839591"/>
              </a:tblGrid>
              <a:tr h="31370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7222" marR="67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1 мес.</a:t>
                      </a:r>
                    </a:p>
                  </a:txBody>
                  <a:tcPr marL="67222" marR="67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2 мес.</a:t>
                      </a:r>
                    </a:p>
                  </a:txBody>
                  <a:tcPr marL="67222" marR="67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3 мес.</a:t>
                      </a:r>
                    </a:p>
                  </a:txBody>
                  <a:tcPr marL="67222" marR="67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4 мес.</a:t>
                      </a:r>
                    </a:p>
                  </a:txBody>
                  <a:tcPr marL="67222" marR="67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5 мес.</a:t>
                      </a:r>
                    </a:p>
                  </a:txBody>
                  <a:tcPr marL="67222" marR="67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6 мес.</a:t>
                      </a:r>
                    </a:p>
                  </a:txBody>
                  <a:tcPr marL="67222" marR="67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70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Сумма кредита</a:t>
                      </a:r>
                    </a:p>
                  </a:txBody>
                  <a:tcPr marL="67222" marR="67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7222" marR="67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7222" marR="67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7222" marR="67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7222" marR="67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7222" marR="67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7222" marR="67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70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% по кредиту</a:t>
                      </a:r>
                    </a:p>
                  </a:txBody>
                  <a:tcPr marL="67222" marR="67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7222" marR="67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7222" marR="67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7222" marR="67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7222" marR="67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7222" marR="67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7222" marR="67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70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Прибыль </a:t>
                      </a:r>
                    </a:p>
                  </a:txBody>
                  <a:tcPr marL="67222" marR="67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7222" marR="67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7222" marR="67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7222" marR="67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7222" marR="67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7222" marR="67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7222" marR="67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70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Прочие поступления</a:t>
                      </a:r>
                    </a:p>
                  </a:txBody>
                  <a:tcPr marL="67222" marR="67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7222" marR="67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7222" marR="67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7222" marR="67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7222" marR="67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7222" marR="67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7222" marR="67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70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Выплаты по кредиту</a:t>
                      </a:r>
                    </a:p>
                  </a:txBody>
                  <a:tcPr marL="67222" marR="67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7222" marR="67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7222" marR="67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7222" marR="67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7222" marR="67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7222" marR="67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7222" marR="67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70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Выплаты по %</a:t>
                      </a:r>
                    </a:p>
                  </a:txBody>
                  <a:tcPr marL="67222" marR="67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7222" marR="67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7222" marR="67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7222" marR="67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7222" marR="67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7222" marR="67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7222" marR="67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70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Остаток </a:t>
                      </a:r>
                    </a:p>
                  </a:txBody>
                  <a:tcPr marL="67222" marR="67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7222" marR="67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7222" marR="67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7222" marR="67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7222" marR="67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7222" marR="67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7222" marR="67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23528" y="4725144"/>
          <a:ext cx="8352927" cy="1552067"/>
        </p:xfrm>
        <a:graphic>
          <a:graphicData uri="http://schemas.openxmlformats.org/drawingml/2006/table">
            <a:tbl>
              <a:tblPr/>
              <a:tblGrid>
                <a:gridCol w="1090441"/>
                <a:gridCol w="2057064"/>
                <a:gridCol w="1852127"/>
                <a:gridCol w="1779543"/>
                <a:gridCol w="1573752"/>
              </a:tblGrid>
              <a:tr h="72239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Период </a:t>
                      </a:r>
                    </a:p>
                  </a:txBody>
                  <a:tcPr marL="67304" marR="673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Основная часть непогашенного кредита</a:t>
                      </a:r>
                    </a:p>
                  </a:txBody>
                  <a:tcPr marL="67304" marR="673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Взнос к погашению</a:t>
                      </a:r>
                    </a:p>
                  </a:txBody>
                  <a:tcPr marL="67304" marR="673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% платежи</a:t>
                      </a:r>
                    </a:p>
                  </a:txBody>
                  <a:tcPr marL="67304" marR="673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Общая сумма к платежу</a:t>
                      </a:r>
                    </a:p>
                  </a:txBody>
                  <a:tcPr marL="67304" marR="673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79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7304" marR="673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7304" marR="673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7304" marR="673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7304" marR="673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7304" marR="673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79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7304" marR="673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7304" marR="673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7304" marR="673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7304" marR="673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7304" marR="673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0529" name="Rectangle 1"/>
          <p:cNvSpPr>
            <a:spLocks noChangeArrowheads="1"/>
          </p:cNvSpPr>
          <p:nvPr/>
        </p:nvSpPr>
        <p:spPr bwMode="auto">
          <a:xfrm>
            <a:off x="467544" y="450974"/>
            <a:ext cx="8100392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tabLst>
                <a:tab pos="228600" algn="l"/>
              </a:tabLst>
            </a:pPr>
            <a:r>
              <a:rPr lang="ru-RU" altLang="zh-CN" sz="3600" dirty="0" smtClean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4. ФИНАНСОВЫЙ ПЛАН</a:t>
            </a:r>
            <a:endParaRPr lang="ru-RU" altLang="zh-CN" sz="3600" dirty="0" smtClean="0">
              <a:solidFill>
                <a:srgbClr val="FF0000"/>
              </a:solidFill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altLang="zh-CN" sz="36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График погашения кредита.</a:t>
            </a:r>
            <a:endParaRPr kumimoji="0" lang="ru-RU" altLang="zh-CN" sz="36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kumimoji="0" lang="ru-RU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3" name="Rectangle 1"/>
          <p:cNvSpPr>
            <a:spLocks noChangeArrowheads="1"/>
          </p:cNvSpPr>
          <p:nvPr/>
        </p:nvSpPr>
        <p:spPr bwMode="auto">
          <a:xfrm>
            <a:off x="1043608" y="2204864"/>
            <a:ext cx="7344816" cy="363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endParaRPr kumimoji="0" lang="ru-RU" altLang="zh-CN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altLang="zh-CN" sz="36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График безубыточности</a:t>
            </a:r>
            <a:endParaRPr kumimoji="0" lang="ru-RU" altLang="zh-CN" sz="36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altLang="zh-CN" sz="36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Срок окупаемости проекта</a:t>
            </a:r>
            <a:endParaRPr kumimoji="0" lang="ru-RU" altLang="zh-CN" sz="36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altLang="zh-CN" sz="36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Доходность по инвестициям </a:t>
            </a:r>
            <a:endParaRPr kumimoji="0" lang="ru-RU" altLang="zh-CN" sz="36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altLang="zh-CN" sz="36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(Доходность по инвестициям = (Объем чистой прибыли / общий размер кредита) * 100%)</a:t>
            </a:r>
            <a:endParaRPr kumimoji="0" lang="ru-RU" altLang="zh-CN" sz="36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1196752"/>
            <a:ext cx="68407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28600" algn="l"/>
              </a:tabLst>
            </a:pPr>
            <a:r>
              <a:rPr lang="ru-RU" altLang="zh-CN" sz="3600" dirty="0" smtClean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4. ФИНАНСОВЫЙ ПЛАН</a:t>
            </a:r>
            <a:endParaRPr lang="ru-RU" altLang="zh-CN" sz="3600" dirty="0" smtClean="0">
              <a:solidFill>
                <a:srgbClr val="FF0000"/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/>
              <a:t>Планирование производственных (коммерческих) ресурсов, себестоимости и цены продукции (услуг)</a:t>
            </a:r>
          </a:p>
          <a:p>
            <a:pPr>
              <a:lnSpc>
                <a:spcPct val="90000"/>
              </a:lnSpc>
            </a:pPr>
            <a:r>
              <a:rPr lang="ru-RU"/>
              <a:t>Планирование финансовых результатов</a:t>
            </a:r>
          </a:p>
          <a:p>
            <a:pPr>
              <a:lnSpc>
                <a:spcPct val="90000"/>
              </a:lnSpc>
            </a:pPr>
            <a:r>
              <a:rPr lang="ru-RU"/>
              <a:t>Оценка рентабельности и окупаемости планируемой деятельности</a:t>
            </a:r>
          </a:p>
          <a:p>
            <a:pPr>
              <a:lnSpc>
                <a:spcPct val="90000"/>
              </a:lnSpc>
            </a:pPr>
            <a:endParaRPr lang="ru-RU"/>
          </a:p>
        </p:txBody>
      </p:sp>
      <p:sp>
        <p:nvSpPr>
          <p:cNvPr id="20685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ru-RU"/>
              <a:t>Задачи бизнес-планирования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Разработка решения о реализации (корректировке, отказе о финансировании) бизнес-плана</a:t>
            </a:r>
          </a:p>
          <a:p>
            <a:r>
              <a:rPr lang="ru-RU"/>
              <a:t>Разработка модели и осуществление мониторинга реализации бизнес-плана</a:t>
            </a:r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ru-RU"/>
              <a:t>Задачи бизнес-планирования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2708275"/>
            <a:ext cx="8229600" cy="1973263"/>
          </a:xfrm>
        </p:spPr>
        <p:txBody>
          <a:bodyPr/>
          <a:lstStyle/>
          <a:p>
            <a:r>
              <a:rPr lang="ru-RU"/>
              <a:t>Производственные субъекты</a:t>
            </a:r>
          </a:p>
          <a:p>
            <a:r>
              <a:rPr lang="ru-RU"/>
              <a:t>Коммерческие организации</a:t>
            </a:r>
          </a:p>
          <a:p>
            <a:r>
              <a:rPr lang="ru-RU"/>
              <a:t>Бизнес-процессы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Объект бизнес-планирования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ru-RU"/>
              <a:t>Совершенствование технологического процесса</a:t>
            </a:r>
          </a:p>
          <a:p>
            <a:pPr>
              <a:buClr>
                <a:schemeClr val="tx1"/>
              </a:buClr>
            </a:pPr>
            <a:r>
              <a:rPr lang="ru-RU"/>
              <a:t>Техническое перевооружение основного (вспомогательного) производства</a:t>
            </a:r>
          </a:p>
          <a:p>
            <a:pPr>
              <a:buClr>
                <a:schemeClr val="tx1"/>
              </a:buClr>
            </a:pPr>
            <a:r>
              <a:rPr lang="ru-RU"/>
              <a:t>Санация (финансовое оздоровление) основного производства</a:t>
            </a:r>
          </a:p>
          <a:p>
            <a:endParaRPr lang="ru-RU"/>
          </a:p>
        </p:txBody>
      </p:sp>
      <p:sp>
        <p:nvSpPr>
          <p:cNvPr id="21094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 fontScale="90000"/>
          </a:bodyPr>
          <a:lstStyle/>
          <a:p>
            <a:r>
              <a:rPr lang="ru-RU" sz="3800"/>
              <a:t>Направления бизнес -планирования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1138</TotalTime>
  <Words>1396</Words>
  <Application>Microsoft Office PowerPoint</Application>
  <PresentationFormat>Экран (4:3)</PresentationFormat>
  <Paragraphs>347</Paragraphs>
  <Slides>56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56</vt:i4>
      </vt:variant>
    </vt:vector>
  </HeadingPairs>
  <TitlesOfParts>
    <vt:vector size="57" baseType="lpstr">
      <vt:lpstr>Открытая</vt:lpstr>
      <vt:lpstr>Бизнес-планирование</vt:lpstr>
      <vt:lpstr>Бизнес-планирование</vt:lpstr>
      <vt:lpstr>Цель бизнес-планирования</vt:lpstr>
      <vt:lpstr>Задачи бизнес-планирования</vt:lpstr>
      <vt:lpstr>Задачи бизнес-планирования</vt:lpstr>
      <vt:lpstr>Задачи бизнес-планирования</vt:lpstr>
      <vt:lpstr>Задачи бизнес-планирования</vt:lpstr>
      <vt:lpstr>Объект бизнес-планирования</vt:lpstr>
      <vt:lpstr>Направления бизнес -планирования</vt:lpstr>
      <vt:lpstr>Признаки классификации видов бизнес-плана</vt:lpstr>
      <vt:lpstr>Виды бизнес-плана по периоду реализации</vt:lpstr>
      <vt:lpstr>Виды бизнес-плана по направлениям развития объекта</vt:lpstr>
      <vt:lpstr>Этапы бизнес - планирования</vt:lpstr>
      <vt:lpstr>Этапы бизнес - планирования</vt:lpstr>
      <vt:lpstr>Этапы бизнес - планирования</vt:lpstr>
      <vt:lpstr>Структура резюме</vt:lpstr>
      <vt:lpstr>Структура резюме</vt:lpstr>
      <vt:lpstr>Этапы планирования маркетинга</vt:lpstr>
      <vt:lpstr>Планирование маркетинга проекта</vt:lpstr>
      <vt:lpstr>Цель планирования маркетинга</vt:lpstr>
      <vt:lpstr>Задачи планирования маркетинга</vt:lpstr>
      <vt:lpstr>Структура плана маркетинга</vt:lpstr>
      <vt:lpstr>Структура плана маркетинга</vt:lpstr>
      <vt:lpstr>Планирование производства</vt:lpstr>
      <vt:lpstr>Цель планирования производства</vt:lpstr>
      <vt:lpstr>Задачи планирования производства</vt:lpstr>
      <vt:lpstr>Этапы планирования производства</vt:lpstr>
      <vt:lpstr>Этапы планирования производства</vt:lpstr>
      <vt:lpstr>Организационное планирование</vt:lpstr>
      <vt:lpstr>Цель организационного планирования</vt:lpstr>
      <vt:lpstr>Этапы планирования списочной численности персонала</vt:lpstr>
      <vt:lpstr>Финансовое планирование</vt:lpstr>
      <vt:lpstr>Цель финансового планирования</vt:lpstr>
      <vt:lpstr>Задачи финансового планирования</vt:lpstr>
      <vt:lpstr>Оценка риска проекта</vt:lpstr>
      <vt:lpstr>Виды проектного риска</vt:lpstr>
      <vt:lpstr>Риск недофинансирования проекта</vt:lpstr>
      <vt:lpstr>Риск невыполнения обязательств поставщиками и подрядчиками </vt:lpstr>
      <vt:lpstr> Риск невыполнения обязательств поставщиками и подрядчиками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УрГУ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УМКД "Бизнес-планирование"</dc:title>
  <dc:creator>Рослякова С. А.</dc:creator>
  <cp:lastModifiedBy>Комп</cp:lastModifiedBy>
  <cp:revision>55</cp:revision>
  <dcterms:created xsi:type="dcterms:W3CDTF">2007-11-28T13:27:30Z</dcterms:created>
  <dcterms:modified xsi:type="dcterms:W3CDTF">2013-01-27T08:09:19Z</dcterms:modified>
</cp:coreProperties>
</file>